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73" r:id="rId3"/>
    <p:sldId id="257" r:id="rId4"/>
    <p:sldId id="262" r:id="rId5"/>
    <p:sldId id="263" r:id="rId6"/>
    <p:sldId id="265" r:id="rId7"/>
    <p:sldId id="264" r:id="rId8"/>
    <p:sldId id="266" r:id="rId9"/>
    <p:sldId id="267" r:id="rId10"/>
    <p:sldId id="268" r:id="rId11"/>
    <p:sldId id="259" r:id="rId12"/>
    <p:sldId id="269" r:id="rId13"/>
    <p:sldId id="271" r:id="rId14"/>
    <p:sldId id="272" r:id="rId15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9" autoAdjust="0"/>
    <p:restoredTop sz="94660"/>
  </p:normalViewPr>
  <p:slideViewPr>
    <p:cSldViewPr>
      <p:cViewPr varScale="1">
        <p:scale>
          <a:sx n="84" d="100"/>
          <a:sy n="84" d="100"/>
        </p:scale>
        <p:origin x="-1411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E5C45-8B4B-4E8C-A6B3-E3050E93DE80}" type="datetimeFigureOut">
              <a:rPr lang="es-CO" smtClean="0"/>
              <a:t>25/11/2015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43E4E-F1DC-4516-9C29-F1209A4109F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4947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43E4E-F1DC-4516-9C29-F1209A4109F1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33222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032E-2EBA-48B1-848C-31908FA83EB1}" type="datetimeFigureOut">
              <a:rPr lang="es-ES_tradnl" smtClean="0"/>
              <a:pPr/>
              <a:t>25/11/2015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47D6-E235-4506-B00A-36047149B89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032E-2EBA-48B1-848C-31908FA83EB1}" type="datetimeFigureOut">
              <a:rPr lang="es-ES_tradnl" smtClean="0"/>
              <a:pPr/>
              <a:t>25/11/2015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47D6-E235-4506-B00A-36047149B89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032E-2EBA-48B1-848C-31908FA83EB1}" type="datetimeFigureOut">
              <a:rPr lang="es-ES_tradnl" smtClean="0"/>
              <a:pPr/>
              <a:t>25/11/2015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47D6-E235-4506-B00A-36047149B89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032E-2EBA-48B1-848C-31908FA83EB1}" type="datetimeFigureOut">
              <a:rPr lang="es-ES_tradnl" smtClean="0">
                <a:solidFill>
                  <a:prstClr val="white">
                    <a:tint val="75000"/>
                  </a:prstClr>
                </a:solidFill>
              </a:rPr>
              <a:pPr/>
              <a:t>25/11/2015</a:t>
            </a:fld>
            <a:endParaRPr lang="es-ES_trad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47D6-E235-4506-B00A-36047149B89C}" type="slidenum">
              <a:rPr lang="es-ES_tradnl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261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032E-2EBA-48B1-848C-31908FA83EB1}" type="datetimeFigureOut">
              <a:rPr lang="es-ES_tradnl" smtClean="0">
                <a:solidFill>
                  <a:prstClr val="white">
                    <a:tint val="75000"/>
                  </a:prstClr>
                </a:solidFill>
              </a:rPr>
              <a:pPr/>
              <a:t>25/11/2015</a:t>
            </a:fld>
            <a:endParaRPr lang="es-ES_trad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47D6-E235-4506-B00A-36047149B89C}" type="slidenum">
              <a:rPr lang="es-ES_tradnl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492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032E-2EBA-48B1-848C-31908FA83EB1}" type="datetimeFigureOut">
              <a:rPr lang="es-ES_tradnl" smtClean="0">
                <a:solidFill>
                  <a:prstClr val="white">
                    <a:tint val="75000"/>
                  </a:prstClr>
                </a:solidFill>
              </a:rPr>
              <a:pPr/>
              <a:t>25/11/2015</a:t>
            </a:fld>
            <a:endParaRPr lang="es-ES_trad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47D6-E235-4506-B00A-36047149B89C}" type="slidenum">
              <a:rPr lang="es-ES_tradnl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359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032E-2EBA-48B1-848C-31908FA83EB1}" type="datetimeFigureOut">
              <a:rPr lang="es-ES_tradnl" smtClean="0">
                <a:solidFill>
                  <a:prstClr val="white">
                    <a:tint val="75000"/>
                  </a:prstClr>
                </a:solidFill>
              </a:rPr>
              <a:pPr/>
              <a:t>25/11/2015</a:t>
            </a:fld>
            <a:endParaRPr lang="es-ES_trad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47D6-E235-4506-B00A-36047149B89C}" type="slidenum">
              <a:rPr lang="es-ES_tradnl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794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032E-2EBA-48B1-848C-31908FA83EB1}" type="datetimeFigureOut">
              <a:rPr lang="es-ES_tradnl" smtClean="0">
                <a:solidFill>
                  <a:prstClr val="white">
                    <a:tint val="75000"/>
                  </a:prstClr>
                </a:solidFill>
              </a:rPr>
              <a:pPr/>
              <a:t>25/11/2015</a:t>
            </a:fld>
            <a:endParaRPr lang="es-ES_trad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47D6-E235-4506-B00A-36047149B89C}" type="slidenum">
              <a:rPr lang="es-ES_tradnl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584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032E-2EBA-48B1-848C-31908FA83EB1}" type="datetimeFigureOut">
              <a:rPr lang="es-ES_tradnl" smtClean="0">
                <a:solidFill>
                  <a:prstClr val="white">
                    <a:tint val="75000"/>
                  </a:prstClr>
                </a:solidFill>
              </a:rPr>
              <a:pPr/>
              <a:t>25/11/2015</a:t>
            </a:fld>
            <a:endParaRPr lang="es-ES_trad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47D6-E235-4506-B00A-36047149B89C}" type="slidenum">
              <a:rPr lang="es-ES_tradnl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450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032E-2EBA-48B1-848C-31908FA83EB1}" type="datetimeFigureOut">
              <a:rPr lang="es-ES_tradnl" smtClean="0">
                <a:solidFill>
                  <a:prstClr val="white">
                    <a:tint val="75000"/>
                  </a:prstClr>
                </a:solidFill>
              </a:rPr>
              <a:pPr/>
              <a:t>25/11/2015</a:t>
            </a:fld>
            <a:endParaRPr lang="es-ES_trad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47D6-E235-4506-B00A-36047149B89C}" type="slidenum">
              <a:rPr lang="es-ES_tradnl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3454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032E-2EBA-48B1-848C-31908FA83EB1}" type="datetimeFigureOut">
              <a:rPr lang="es-ES_tradnl" smtClean="0">
                <a:solidFill>
                  <a:prstClr val="white">
                    <a:tint val="75000"/>
                  </a:prstClr>
                </a:solidFill>
              </a:rPr>
              <a:pPr/>
              <a:t>25/11/2015</a:t>
            </a:fld>
            <a:endParaRPr lang="es-ES_trad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47D6-E235-4506-B00A-36047149B89C}" type="slidenum">
              <a:rPr lang="es-ES_tradnl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438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032E-2EBA-48B1-848C-31908FA83EB1}" type="datetimeFigureOut">
              <a:rPr lang="es-ES_tradnl" smtClean="0"/>
              <a:pPr/>
              <a:t>25/11/2015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47D6-E235-4506-B00A-36047149B89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032E-2EBA-48B1-848C-31908FA83EB1}" type="datetimeFigureOut">
              <a:rPr lang="es-ES_tradnl" smtClean="0">
                <a:solidFill>
                  <a:prstClr val="white">
                    <a:tint val="75000"/>
                  </a:prstClr>
                </a:solidFill>
              </a:rPr>
              <a:pPr/>
              <a:t>25/11/2015</a:t>
            </a:fld>
            <a:endParaRPr lang="es-ES_trad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47D6-E235-4506-B00A-36047149B89C}" type="slidenum">
              <a:rPr lang="es-ES_tradnl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833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032E-2EBA-48B1-848C-31908FA83EB1}" type="datetimeFigureOut">
              <a:rPr lang="es-ES_tradnl" smtClean="0">
                <a:solidFill>
                  <a:prstClr val="white">
                    <a:tint val="75000"/>
                  </a:prstClr>
                </a:solidFill>
              </a:rPr>
              <a:pPr/>
              <a:t>25/11/2015</a:t>
            </a:fld>
            <a:endParaRPr lang="es-ES_trad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47D6-E235-4506-B00A-36047149B89C}" type="slidenum">
              <a:rPr lang="es-ES_tradnl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22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032E-2EBA-48B1-848C-31908FA83EB1}" type="datetimeFigureOut">
              <a:rPr lang="es-ES_tradnl" smtClean="0">
                <a:solidFill>
                  <a:prstClr val="white">
                    <a:tint val="75000"/>
                  </a:prstClr>
                </a:solidFill>
              </a:rPr>
              <a:pPr/>
              <a:t>25/11/2015</a:t>
            </a:fld>
            <a:endParaRPr lang="es-ES_trad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47D6-E235-4506-B00A-36047149B89C}" type="slidenum">
              <a:rPr lang="es-ES_tradnl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948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032E-2EBA-48B1-848C-31908FA83EB1}" type="datetimeFigureOut">
              <a:rPr lang="es-ES_tradnl" smtClean="0"/>
              <a:pPr/>
              <a:t>25/11/2015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47D6-E235-4506-B00A-36047149B89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032E-2EBA-48B1-848C-31908FA83EB1}" type="datetimeFigureOut">
              <a:rPr lang="es-ES_tradnl" smtClean="0"/>
              <a:pPr/>
              <a:t>25/11/2015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47D6-E235-4506-B00A-36047149B89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032E-2EBA-48B1-848C-31908FA83EB1}" type="datetimeFigureOut">
              <a:rPr lang="es-ES_tradnl" smtClean="0"/>
              <a:pPr/>
              <a:t>25/11/2015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47D6-E235-4506-B00A-36047149B89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032E-2EBA-48B1-848C-31908FA83EB1}" type="datetimeFigureOut">
              <a:rPr lang="es-ES_tradnl" smtClean="0"/>
              <a:pPr/>
              <a:t>25/11/2015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47D6-E235-4506-B00A-36047149B89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032E-2EBA-48B1-848C-31908FA83EB1}" type="datetimeFigureOut">
              <a:rPr lang="es-ES_tradnl" smtClean="0"/>
              <a:pPr/>
              <a:t>25/11/2015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47D6-E235-4506-B00A-36047149B89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032E-2EBA-48B1-848C-31908FA83EB1}" type="datetimeFigureOut">
              <a:rPr lang="es-ES_tradnl" smtClean="0"/>
              <a:pPr/>
              <a:t>25/11/2015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47D6-E235-4506-B00A-36047149B89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032E-2EBA-48B1-848C-31908FA83EB1}" type="datetimeFigureOut">
              <a:rPr lang="es-ES_tradnl" smtClean="0"/>
              <a:pPr/>
              <a:t>25/11/2015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47D6-E235-4506-B00A-36047149B89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B032E-2EBA-48B1-848C-31908FA83EB1}" type="datetimeFigureOut">
              <a:rPr lang="es-ES_tradnl" smtClean="0"/>
              <a:pPr/>
              <a:t>25/11/2015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047D6-E235-4506-B00A-36047149B89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B032E-2EBA-48B1-848C-31908FA83EB1}" type="datetimeFigureOut">
              <a:rPr lang="es-ES_tradnl" smtClean="0">
                <a:solidFill>
                  <a:prstClr val="white">
                    <a:tint val="75000"/>
                  </a:prstClr>
                </a:solidFill>
              </a:rPr>
              <a:pPr/>
              <a:t>25/11/2015</a:t>
            </a:fld>
            <a:endParaRPr lang="es-ES_trad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047D6-E235-4506-B00A-36047149B89C}" type="slidenum">
              <a:rPr lang="es-ES_tradnl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041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5.gif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jpe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jpeg"/><Relationship Id="rId9" Type="http://schemas.openxmlformats.org/officeDocument/2006/relationships/image" Target="../media/image31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2780928"/>
            <a:ext cx="7772400" cy="1470025"/>
          </a:xfrm>
        </p:spPr>
        <p:txBody>
          <a:bodyPr/>
          <a:lstStyle/>
          <a:p>
            <a:r>
              <a:rPr lang="es-CO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 Project </a:t>
            </a:r>
            <a:r>
              <a:rPr lang="es-CO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for</a:t>
            </a:r>
            <a:r>
              <a:rPr lang="es-CO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s-CO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C</a:t>
            </a:r>
            <a:r>
              <a:rPr lang="es-CO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leaning</a:t>
            </a:r>
            <a:r>
              <a:rPr lang="es-CO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s-CO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the</a:t>
            </a:r>
            <a:r>
              <a:rPr lang="es-CO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s-CO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World</a:t>
            </a:r>
            <a:endParaRPr lang="es-CO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4797152"/>
            <a:ext cx="6400800" cy="1752600"/>
          </a:xfrm>
        </p:spPr>
        <p:txBody>
          <a:bodyPr/>
          <a:lstStyle/>
          <a:p>
            <a:r>
              <a:rPr lang="es-CO" b="1" dirty="0" err="1"/>
              <a:t>S</a:t>
            </a:r>
            <a:r>
              <a:rPr lang="es-CO" b="1" dirty="0" err="1" smtClean="0"/>
              <a:t>eed</a:t>
            </a:r>
            <a:r>
              <a:rPr lang="es-CO" dirty="0" err="1" smtClean="0"/>
              <a:t>stars</a:t>
            </a:r>
            <a:r>
              <a:rPr lang="es-CO" dirty="0" smtClean="0"/>
              <a:t> Bogotá  2015</a:t>
            </a:r>
            <a:endParaRPr lang="es-CO" dirty="0"/>
          </a:p>
          <a:p>
            <a:endParaRPr lang="es-CO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04664"/>
            <a:ext cx="4752529" cy="196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3626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Gustavo\Mis documentos\PlastiCombustibles\Fotografias\DSC00020.JPG"/>
          <p:cNvPicPr>
            <a:picLocks noChangeAspect="1" noChangeArrowheads="1"/>
          </p:cNvPicPr>
          <p:nvPr/>
        </p:nvPicPr>
        <p:blipFill>
          <a:blip r:embed="rId2" cstate="print"/>
          <a:srcRect l="14187" t="15560" r="19887" b="8728"/>
          <a:stretch>
            <a:fillRect/>
          </a:stretch>
        </p:blipFill>
        <p:spPr bwMode="auto">
          <a:xfrm>
            <a:off x="5937649" y="4143380"/>
            <a:ext cx="2505113" cy="1911797"/>
          </a:xfrm>
          <a:prstGeom prst="rect">
            <a:avLst/>
          </a:prstGeom>
          <a:noFill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893" y="315045"/>
            <a:ext cx="2913241" cy="120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C:\Users\Draugh\Desktop\pepsi_flee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511094"/>
            <a:ext cx="3214710" cy="1693463"/>
          </a:xfrm>
          <a:prstGeom prst="rect">
            <a:avLst/>
          </a:prstGeom>
          <a:noFill/>
        </p:spPr>
      </p:pic>
      <p:pic>
        <p:nvPicPr>
          <p:cNvPr id="3076" name="Picture 4" descr="C:\Users\Draugh\Desktop\Sabritas-Arrow-Image_v5-MX.jpg"/>
          <p:cNvPicPr>
            <a:picLocks noChangeAspect="1" noChangeArrowheads="1"/>
          </p:cNvPicPr>
          <p:nvPr/>
        </p:nvPicPr>
        <p:blipFill>
          <a:blip r:embed="rId5"/>
          <a:srcRect l="2381" t="37791" r="77381" b="9883"/>
          <a:stretch>
            <a:fillRect/>
          </a:stretch>
        </p:blipFill>
        <p:spPr bwMode="auto">
          <a:xfrm>
            <a:off x="3500430" y="1946169"/>
            <a:ext cx="2007674" cy="2125773"/>
          </a:xfrm>
          <a:prstGeom prst="rect">
            <a:avLst/>
          </a:prstGeom>
          <a:noFill/>
        </p:spPr>
      </p:pic>
      <p:sp>
        <p:nvSpPr>
          <p:cNvPr id="14" name="13 Flecha doblada"/>
          <p:cNvSpPr/>
          <p:nvPr/>
        </p:nvSpPr>
        <p:spPr>
          <a:xfrm>
            <a:off x="1403648" y="2366112"/>
            <a:ext cx="1500198" cy="1777267"/>
          </a:xfrm>
          <a:prstGeom prst="bentArrow">
            <a:avLst>
              <a:gd name="adj1" fmla="val 25000"/>
              <a:gd name="adj2" fmla="val 25704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8" name="17 Flecha derecha"/>
          <p:cNvSpPr/>
          <p:nvPr/>
        </p:nvSpPr>
        <p:spPr>
          <a:xfrm flipH="1">
            <a:off x="3779912" y="5301208"/>
            <a:ext cx="1848948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18 CuadroTexto"/>
          <p:cNvSpPr txBox="1"/>
          <p:nvPr/>
        </p:nvSpPr>
        <p:spPr>
          <a:xfrm>
            <a:off x="3851920" y="313219"/>
            <a:ext cx="48458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We</a:t>
            </a:r>
            <a:r>
              <a:rPr lang="es-CO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produce motor </a:t>
            </a:r>
            <a:r>
              <a:rPr lang="es-CO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fuels</a:t>
            </a:r>
            <a:r>
              <a:rPr lang="es-CO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</a:t>
            </a:r>
          </a:p>
          <a:p>
            <a:pPr algn="r"/>
            <a:r>
              <a:rPr lang="es-CO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at </a:t>
            </a:r>
            <a:r>
              <a:rPr lang="es-CO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half</a:t>
            </a:r>
            <a:r>
              <a:rPr lang="es-CO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</a:t>
            </a:r>
            <a:r>
              <a:rPr lang="es-CO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the</a:t>
            </a:r>
            <a:r>
              <a:rPr lang="es-CO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</a:t>
            </a:r>
            <a:r>
              <a:rPr lang="es-CO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market’s</a:t>
            </a:r>
            <a:endParaRPr lang="es-CO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  <a:p>
            <a:pPr algn="r"/>
            <a:r>
              <a:rPr lang="es-CO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retail</a:t>
            </a:r>
            <a:r>
              <a:rPr lang="es-CO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</a:t>
            </a:r>
            <a:r>
              <a:rPr lang="es-CO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price</a:t>
            </a:r>
            <a:endParaRPr lang="es-ES_tradnl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1 Flecha doblada"/>
          <p:cNvSpPr/>
          <p:nvPr/>
        </p:nvSpPr>
        <p:spPr>
          <a:xfrm rot="16200000" flipH="1" flipV="1">
            <a:off x="6085457" y="2304037"/>
            <a:ext cx="1298466" cy="1820200"/>
          </a:xfrm>
          <a:prstGeom prst="bentArrow">
            <a:avLst>
              <a:gd name="adj1" fmla="val 24044"/>
              <a:gd name="adj2" fmla="val 28521"/>
              <a:gd name="adj3" fmla="val 35448"/>
              <a:gd name="adj4" fmla="val 444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508370" y="328532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i="1" dirty="0" err="1" smtClean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Current</a:t>
            </a:r>
            <a:r>
              <a:rPr lang="es-CO" sz="3200" b="1" i="1" dirty="0" smtClean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 Status</a:t>
            </a:r>
            <a:endParaRPr lang="es-ES_tradnl" sz="3200" b="1" i="1" dirty="0">
              <a:solidFill>
                <a:srgbClr val="FFC000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4098" name="Picture 2" descr="C:\Users\Draugh\Desktop\innpulsa.fw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200" y="3560379"/>
            <a:ext cx="1701780" cy="850890"/>
          </a:xfrm>
          <a:prstGeom prst="rect">
            <a:avLst/>
          </a:prstGeom>
          <a:noFill/>
        </p:spPr>
      </p:pic>
      <p:pic>
        <p:nvPicPr>
          <p:cNvPr id="4099" name="Picture 3" descr="C:\Users\Draugh\Desktop\Drcald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390" y="1314046"/>
            <a:ext cx="3202153" cy="2017356"/>
          </a:xfrm>
          <a:prstGeom prst="rect">
            <a:avLst/>
          </a:prstGeom>
          <a:noFill/>
        </p:spPr>
      </p:pic>
      <p:pic>
        <p:nvPicPr>
          <p:cNvPr id="4100" name="Picture 4" descr="C:\Users\Draugh\Desktop\descarg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55" y="4734823"/>
            <a:ext cx="1746965" cy="624248"/>
          </a:xfrm>
          <a:prstGeom prst="rect">
            <a:avLst/>
          </a:prstGeom>
          <a:noFill/>
        </p:spPr>
      </p:pic>
      <p:pic>
        <p:nvPicPr>
          <p:cNvPr id="4101" name="Picture 5" descr="C:\Users\Draugh\Desktop\thumbnails.png"/>
          <p:cNvPicPr>
            <a:picLocks noChangeAspect="1" noChangeArrowheads="1"/>
          </p:cNvPicPr>
          <p:nvPr/>
        </p:nvPicPr>
        <p:blipFill>
          <a:blip r:embed="rId5"/>
          <a:srcRect l="25000" r="21666"/>
          <a:stretch>
            <a:fillRect/>
          </a:stretch>
        </p:blipFill>
        <p:spPr bwMode="auto">
          <a:xfrm>
            <a:off x="2397659" y="3578388"/>
            <a:ext cx="1285884" cy="1484114"/>
          </a:xfrm>
          <a:prstGeom prst="rect">
            <a:avLst/>
          </a:prstGeom>
          <a:noFill/>
        </p:spPr>
      </p:pic>
      <p:sp>
        <p:nvSpPr>
          <p:cNvPr id="14" name="13 CuadroTexto"/>
          <p:cNvSpPr txBox="1"/>
          <p:nvPr/>
        </p:nvSpPr>
        <p:spPr>
          <a:xfrm>
            <a:off x="4914458" y="3933056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i="1" dirty="0" smtClean="0">
                <a:latin typeface="HELVETICA" pitchFamily="34" charset="0"/>
                <a:cs typeface="HELVETICA" pitchFamily="34" charset="0"/>
              </a:rPr>
              <a:t>Total </a:t>
            </a:r>
            <a:r>
              <a:rPr lang="es-CO" sz="2000" i="1" dirty="0" err="1" smtClean="0">
                <a:latin typeface="HELVETICA" pitchFamily="34" charset="0"/>
                <a:cs typeface="HELVETICA" pitchFamily="34" charset="0"/>
              </a:rPr>
              <a:t>Invested</a:t>
            </a:r>
            <a:r>
              <a:rPr lang="es-CO" sz="2000" i="1" dirty="0" smtClean="0">
                <a:latin typeface="HELVETICA" pitchFamily="34" charset="0"/>
                <a:cs typeface="HELVETICA" pitchFamily="34" charset="0"/>
              </a:rPr>
              <a:t> in </a:t>
            </a:r>
            <a:r>
              <a:rPr lang="es-CO" sz="2000" i="1" dirty="0" err="1">
                <a:latin typeface="HELVETICA" pitchFamily="34" charset="0"/>
                <a:cs typeface="HELVETICA" pitchFamily="34" charset="0"/>
              </a:rPr>
              <a:t>P</a:t>
            </a:r>
            <a:r>
              <a:rPr lang="es-CO" sz="2000" i="1" dirty="0" err="1" smtClean="0">
                <a:latin typeface="HELVETICA" pitchFamily="34" charset="0"/>
                <a:cs typeface="HELVETICA" pitchFamily="34" charset="0"/>
              </a:rPr>
              <a:t>ilot</a:t>
            </a:r>
            <a:r>
              <a:rPr lang="es-CO" sz="2000" i="1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s-CO" sz="2000" i="1" dirty="0" err="1" smtClean="0">
                <a:latin typeface="HELVETICA" pitchFamily="34" charset="0"/>
                <a:cs typeface="HELVETICA" pitchFamily="34" charset="0"/>
              </a:rPr>
              <a:t>Plant</a:t>
            </a:r>
            <a:endParaRPr lang="es-CO" sz="2000" i="1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s-CO" sz="2000" i="1" dirty="0" smtClean="0">
                <a:latin typeface="HELVETICA" pitchFamily="34" charset="0"/>
                <a:cs typeface="HELVETICA" pitchFamily="34" charset="0"/>
              </a:rPr>
              <a:t>USD $ 300.000</a:t>
            </a:r>
          </a:p>
        </p:txBody>
      </p:sp>
      <p:grpSp>
        <p:nvGrpSpPr>
          <p:cNvPr id="22" name="21 Grupo"/>
          <p:cNvGrpSpPr/>
          <p:nvPr/>
        </p:nvGrpSpPr>
        <p:grpSpPr>
          <a:xfrm>
            <a:off x="5072066" y="928670"/>
            <a:ext cx="3500462" cy="2704902"/>
            <a:chOff x="4929190" y="3351068"/>
            <a:chExt cx="3500462" cy="2704902"/>
          </a:xfrm>
        </p:grpSpPr>
        <p:pic>
          <p:nvPicPr>
            <p:cNvPr id="4102" name="Picture 6" descr="C:\Users\Draugh\Desktop\53079fba47d55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929190" y="3351068"/>
              <a:ext cx="3500462" cy="2704902"/>
            </a:xfrm>
            <a:prstGeom prst="rect">
              <a:avLst/>
            </a:prstGeom>
            <a:noFill/>
          </p:spPr>
        </p:pic>
        <p:sp>
          <p:nvSpPr>
            <p:cNvPr id="16" name="15 Elipse"/>
            <p:cNvSpPr/>
            <p:nvPr/>
          </p:nvSpPr>
          <p:spPr>
            <a:xfrm>
              <a:off x="5143504" y="5357826"/>
              <a:ext cx="142876" cy="14287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7" name="16 Elipse"/>
            <p:cNvSpPr/>
            <p:nvPr/>
          </p:nvSpPr>
          <p:spPr>
            <a:xfrm>
              <a:off x="5786446" y="4786322"/>
              <a:ext cx="142876" cy="14287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8" name="17 Elipse"/>
            <p:cNvSpPr/>
            <p:nvPr/>
          </p:nvSpPr>
          <p:spPr>
            <a:xfrm>
              <a:off x="7143768" y="4286256"/>
              <a:ext cx="142876" cy="14287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5357818" y="5286388"/>
              <a:ext cx="857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b="1" dirty="0" smtClean="0">
                  <a:solidFill>
                    <a:schemeClr val="bg1"/>
                  </a:solidFill>
                  <a:latin typeface="HELVETICA"/>
                </a:rPr>
                <a:t>1,5 kg</a:t>
              </a:r>
              <a:endParaRPr lang="es-CO" sz="1200" b="1" dirty="0">
                <a:solidFill>
                  <a:schemeClr val="bg1"/>
                </a:solidFill>
                <a:latin typeface="HELVETICA"/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6000760" y="4795075"/>
              <a:ext cx="857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b="1" dirty="0" smtClean="0">
                  <a:solidFill>
                    <a:schemeClr val="bg1"/>
                  </a:solidFill>
                  <a:latin typeface="HELVETICA"/>
                </a:rPr>
                <a:t>250 kg</a:t>
              </a:r>
              <a:endParaRPr lang="es-CO" sz="1200" b="1" dirty="0">
                <a:solidFill>
                  <a:schemeClr val="bg1"/>
                </a:solidFill>
                <a:latin typeface="HELVETICA"/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7000892" y="4500570"/>
              <a:ext cx="857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b="1" dirty="0" smtClean="0">
                  <a:solidFill>
                    <a:schemeClr val="bg1"/>
                  </a:solidFill>
                  <a:latin typeface="HELVETICA"/>
                </a:rPr>
                <a:t>5.000 kg</a:t>
              </a:r>
              <a:endParaRPr lang="es-CO" sz="1200" b="1" dirty="0">
                <a:solidFill>
                  <a:schemeClr val="bg1"/>
                </a:solidFill>
                <a:latin typeface="HELVETICA"/>
              </a:endParaRPr>
            </a:p>
          </p:txBody>
        </p:sp>
      </p:grpSp>
      <p:sp>
        <p:nvSpPr>
          <p:cNvPr id="23" name="22 CuadroTexto"/>
          <p:cNvSpPr txBox="1"/>
          <p:nvPr/>
        </p:nvSpPr>
        <p:spPr>
          <a:xfrm>
            <a:off x="5286380" y="1000108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err="1" smtClean="0">
                <a:solidFill>
                  <a:schemeClr val="bg1"/>
                </a:solidFill>
                <a:latin typeface="HELVETICA"/>
              </a:rPr>
              <a:t>Scaling</a:t>
            </a:r>
            <a:r>
              <a:rPr lang="es-CO" sz="2400" b="1" dirty="0" smtClean="0">
                <a:solidFill>
                  <a:schemeClr val="bg1"/>
                </a:solidFill>
                <a:latin typeface="HELVETICA"/>
              </a:rPr>
              <a:t> </a:t>
            </a:r>
            <a:r>
              <a:rPr lang="es-CO" sz="2400" b="1" dirty="0" err="1" smtClean="0">
                <a:solidFill>
                  <a:schemeClr val="bg1"/>
                </a:solidFill>
                <a:latin typeface="HELVETICA"/>
              </a:rPr>
              <a:t>Path</a:t>
            </a:r>
            <a:endParaRPr lang="es-CO" sz="2400" b="1" dirty="0">
              <a:solidFill>
                <a:schemeClr val="bg1"/>
              </a:solidFill>
              <a:latin typeface="HELVETICA"/>
            </a:endParaRPr>
          </a:p>
        </p:txBody>
      </p:sp>
      <p:pic>
        <p:nvPicPr>
          <p:cNvPr id="1026" name="Picture 2" descr="C:\Users\Draugh\Desktop\ventures_corp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6925" y="5698997"/>
            <a:ext cx="3260068" cy="856660"/>
          </a:xfrm>
          <a:prstGeom prst="rect">
            <a:avLst/>
          </a:prstGeom>
          <a:noFill/>
        </p:spPr>
      </p:pic>
      <p:pic>
        <p:nvPicPr>
          <p:cNvPr id="6146" name="Picture 2" descr="C:\Papeleria\LOGOS\Pepsico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291" y="4821611"/>
            <a:ext cx="17621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Papeleria\LOGOS\Bimbo_body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392" y="4798437"/>
            <a:ext cx="1544621" cy="61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Papeleria\LOGOS\logo_r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439" y="5593551"/>
            <a:ext cx="1470037" cy="106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Papeleria\LOGOS\Ecocapital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691" y="5781170"/>
            <a:ext cx="1865322" cy="62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9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96752"/>
            <a:ext cx="6120680" cy="381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827584" y="27206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i="1" dirty="0" err="1" smtClean="0">
                <a:latin typeface="HELVETICA" pitchFamily="34" charset="0"/>
                <a:cs typeface="HELVETICA" pitchFamily="34" charset="0"/>
              </a:rPr>
              <a:t>Our</a:t>
            </a:r>
            <a:r>
              <a:rPr lang="es-CO" sz="3200" i="1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s-CO" sz="3200" i="1" dirty="0" err="1" smtClean="0">
                <a:latin typeface="HELVETICA" pitchFamily="34" charset="0"/>
                <a:cs typeface="HELVETICA" pitchFamily="34" charset="0"/>
              </a:rPr>
              <a:t>Team</a:t>
            </a:r>
            <a:endParaRPr lang="es-ES_tradnl" sz="3200" i="1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03548" y="5301208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Gustavo Salazar Molina.      Felipe Calderón Sáenz.      Pablo Calderón Tobón.</a:t>
            </a:r>
          </a:p>
          <a:p>
            <a:r>
              <a:rPr lang="es-CO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Commercial</a:t>
            </a:r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Director</a:t>
            </a:r>
            <a:r>
              <a:rPr lang="es-CO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	</a:t>
            </a:r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               CEO		           </a:t>
            </a:r>
            <a:r>
              <a:rPr lang="es-CO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Plant</a:t>
            </a:r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Director</a:t>
            </a:r>
          </a:p>
        </p:txBody>
      </p:sp>
    </p:spTree>
    <p:extLst>
      <p:ext uri="{BB962C8B-B14F-4D97-AF65-F5344CB8AC3E}">
        <p14:creationId xmlns:p14="http://schemas.microsoft.com/office/powerpoint/2010/main" val="346432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08370" y="328532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i="1" dirty="0" smtClean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Actual </a:t>
            </a:r>
            <a:r>
              <a:rPr lang="es-CO" sz="3200" b="1" i="1" dirty="0" err="1" smtClean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Needs</a:t>
            </a:r>
            <a:endParaRPr lang="es-ES_tradnl" sz="3200" b="1" i="1" dirty="0">
              <a:solidFill>
                <a:srgbClr val="FFC00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47386" y="1556792"/>
            <a:ext cx="76290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i="1" dirty="0" err="1" smtClean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Investment</a:t>
            </a:r>
            <a:r>
              <a:rPr lang="es-CO" sz="3200" i="1" dirty="0" smtClean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 …………. USD $ 1.000.000</a:t>
            </a:r>
          </a:p>
          <a:p>
            <a:r>
              <a:rPr lang="es-CO" sz="3200" i="1" dirty="0" err="1" smtClean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Strategic</a:t>
            </a:r>
            <a:r>
              <a:rPr lang="es-CO" sz="3200" i="1" dirty="0" smtClean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s-CO" sz="3200" i="1" dirty="0" err="1" smtClean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Partners</a:t>
            </a:r>
            <a:r>
              <a:rPr lang="es-CO" sz="3200" i="1" dirty="0" smtClean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s-CO" sz="3200" i="1" dirty="0" err="1" smtClean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for</a:t>
            </a:r>
            <a:r>
              <a:rPr lang="es-CO" sz="3200" i="1" dirty="0" smtClean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 up </a:t>
            </a:r>
            <a:r>
              <a:rPr lang="es-CO" sz="3200" i="1" dirty="0" smtClean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and </a:t>
            </a:r>
            <a:r>
              <a:rPr lang="es-CO" sz="3200" i="1" dirty="0" err="1" smtClean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down</a:t>
            </a:r>
            <a:r>
              <a:rPr lang="es-CO" sz="3200" i="1" dirty="0" smtClean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s-CO" sz="3200" i="1" dirty="0" err="1" smtClean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stream</a:t>
            </a:r>
            <a:r>
              <a:rPr lang="es-CO" sz="3200" i="1" dirty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s-CO" sz="3200" i="1" dirty="0" err="1" smtClean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development</a:t>
            </a:r>
            <a:r>
              <a:rPr lang="es-CO" sz="3200" i="1" dirty="0" smtClean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.</a:t>
            </a:r>
            <a:endParaRPr lang="es-CO" sz="3200" i="1" dirty="0" smtClean="0">
              <a:solidFill>
                <a:srgbClr val="FFC000"/>
              </a:solidFill>
              <a:latin typeface="HELVETICA" pitchFamily="34" charset="0"/>
              <a:cs typeface="HELVETICA" pitchFamily="34" charset="0"/>
            </a:endParaRPr>
          </a:p>
          <a:p>
            <a:endParaRPr lang="es-CO" sz="3200" i="1" dirty="0" smtClean="0">
              <a:solidFill>
                <a:srgbClr val="FFC000"/>
              </a:solidFill>
              <a:latin typeface="HELVETICA" pitchFamily="34" charset="0"/>
              <a:cs typeface="HELVETICA" pitchFamily="34" charset="0"/>
            </a:endParaRPr>
          </a:p>
          <a:p>
            <a:endParaRPr lang="es-ES_tradnl" sz="3200" i="1" dirty="0">
              <a:solidFill>
                <a:srgbClr val="FFC00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99592" y="3428999"/>
            <a:ext cx="76290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i="1" dirty="0" err="1" smtClean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With</a:t>
            </a:r>
            <a:r>
              <a:rPr lang="es-CO" sz="3200" i="1" dirty="0" smtClean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s-CO" sz="3200" i="1" dirty="0" err="1" smtClean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your</a:t>
            </a:r>
            <a:r>
              <a:rPr lang="es-CO" sz="3200" i="1" dirty="0" smtClean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s-CO" sz="3200" i="1" dirty="0" err="1" smtClean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help</a:t>
            </a:r>
            <a:r>
              <a:rPr lang="es-CO" sz="3200" i="1" dirty="0" smtClean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 and </a:t>
            </a:r>
            <a:r>
              <a:rPr lang="es-CO" sz="3200" i="1" dirty="0" err="1" smtClean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guidance</a:t>
            </a:r>
            <a:r>
              <a:rPr lang="es-CO" sz="3200" i="1" dirty="0" smtClean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s-CO" sz="3200" i="1" dirty="0" err="1" smtClean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we</a:t>
            </a:r>
            <a:r>
              <a:rPr lang="es-CO" sz="3200" i="1" dirty="0" smtClean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s-CO" sz="3200" i="1" dirty="0" err="1" smtClean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will</a:t>
            </a:r>
            <a:r>
              <a:rPr lang="es-CO" sz="3200" i="1" dirty="0" smtClean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s-CO" sz="3200" i="1" dirty="0" err="1" smtClean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make</a:t>
            </a:r>
            <a:r>
              <a:rPr lang="es-CO" sz="3200" i="1" dirty="0" smtClean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s-CO" sz="3200" i="1" dirty="0" err="1" smtClean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our</a:t>
            </a:r>
            <a:r>
              <a:rPr lang="es-CO" sz="3200" i="1" dirty="0" smtClean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s-CO" sz="3200" i="1" dirty="0" err="1" smtClean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dream</a:t>
            </a:r>
            <a:r>
              <a:rPr lang="es-CO" sz="3200" i="1" dirty="0" smtClean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 come true.</a:t>
            </a:r>
          </a:p>
          <a:p>
            <a:endParaRPr lang="es-ES_tradnl" sz="3200" i="1" dirty="0">
              <a:solidFill>
                <a:srgbClr val="FFC000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714883"/>
            <a:ext cx="15811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903" y="188640"/>
            <a:ext cx="226448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1282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771800" y="196210"/>
            <a:ext cx="6192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32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We</a:t>
            </a:r>
            <a:r>
              <a:rPr lang="es-CO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</a:t>
            </a:r>
            <a:r>
              <a:rPr lang="es-CO" sz="32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turn</a:t>
            </a:r>
            <a:r>
              <a:rPr lang="es-CO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</a:t>
            </a:r>
            <a:r>
              <a:rPr lang="es-CO" sz="32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waste</a:t>
            </a:r>
            <a:r>
              <a:rPr lang="es-CO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</a:t>
            </a:r>
            <a:r>
              <a:rPr lang="es-CO" sz="32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plastics</a:t>
            </a:r>
            <a:r>
              <a:rPr lang="es-CO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</a:t>
            </a:r>
            <a:r>
              <a:rPr lang="es-CO" sz="32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into</a:t>
            </a:r>
            <a:r>
              <a:rPr lang="es-CO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</a:t>
            </a:r>
            <a:r>
              <a:rPr lang="es-CO" sz="32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money</a:t>
            </a:r>
            <a:r>
              <a:rPr lang="es-CO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</a:t>
            </a:r>
            <a:r>
              <a:rPr lang="es-CO" sz="32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by</a:t>
            </a:r>
            <a:r>
              <a:rPr lang="es-CO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</a:t>
            </a:r>
            <a:r>
              <a:rPr lang="es-CO" sz="32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making</a:t>
            </a:r>
            <a:r>
              <a:rPr lang="es-CO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motor </a:t>
            </a:r>
            <a:r>
              <a:rPr lang="es-CO" sz="32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fuels</a:t>
            </a:r>
            <a:r>
              <a:rPr lang="es-CO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</a:t>
            </a:r>
            <a:r>
              <a:rPr lang="es-CO" sz="32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out</a:t>
            </a:r>
            <a:r>
              <a:rPr lang="es-CO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of </a:t>
            </a:r>
            <a:r>
              <a:rPr lang="es-CO" sz="32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them</a:t>
            </a:r>
            <a:r>
              <a:rPr lang="es-CO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.</a:t>
            </a:r>
            <a:endParaRPr lang="es-ES_tradnl" sz="32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3890"/>
            <a:ext cx="2659836" cy="109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8 Grupo"/>
          <p:cNvGrpSpPr/>
          <p:nvPr/>
        </p:nvGrpSpPr>
        <p:grpSpPr>
          <a:xfrm>
            <a:off x="5076056" y="1843058"/>
            <a:ext cx="3755672" cy="2304256"/>
            <a:chOff x="4716016" y="1700808"/>
            <a:chExt cx="3755672" cy="2304256"/>
          </a:xfrm>
        </p:grpSpPr>
        <p:pic>
          <p:nvPicPr>
            <p:cNvPr id="10" name="Picture 2" descr="http://currencyguide.eu/usd-en/100usd_new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6016" y="1700808"/>
              <a:ext cx="3755672" cy="1656184"/>
            </a:xfrm>
            <a:prstGeom prst="rect">
              <a:avLst/>
            </a:prstGeom>
            <a:noFill/>
          </p:spPr>
        </p:pic>
        <p:pic>
          <p:nvPicPr>
            <p:cNvPr id="15" name="Picture 2" descr="http://currencyguide.eu/usd-en/100usd_new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6016" y="1916832"/>
              <a:ext cx="3755672" cy="1656184"/>
            </a:xfrm>
            <a:prstGeom prst="rect">
              <a:avLst/>
            </a:prstGeom>
            <a:noFill/>
          </p:spPr>
        </p:pic>
        <p:pic>
          <p:nvPicPr>
            <p:cNvPr id="16" name="Picture 2" descr="http://currencyguide.eu/usd-en/100usd_new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6016" y="2132856"/>
              <a:ext cx="3755672" cy="1656184"/>
            </a:xfrm>
            <a:prstGeom prst="rect">
              <a:avLst/>
            </a:prstGeom>
            <a:noFill/>
          </p:spPr>
        </p:pic>
        <p:pic>
          <p:nvPicPr>
            <p:cNvPr id="17" name="Picture 2" descr="http://currencyguide.eu/usd-en/100usd_new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6016" y="2348880"/>
              <a:ext cx="3755672" cy="1656184"/>
            </a:xfrm>
            <a:prstGeom prst="rect">
              <a:avLst/>
            </a:prstGeom>
            <a:noFill/>
          </p:spPr>
        </p:pic>
      </p:grpSp>
      <p:pic>
        <p:nvPicPr>
          <p:cNvPr id="18" name="Picture 2" descr="C:\Users\Draugh\Desktop\Sin títul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19" y="1852962"/>
            <a:ext cx="3705225" cy="2324100"/>
          </a:xfrm>
          <a:prstGeom prst="rect">
            <a:avLst/>
          </a:prstGeom>
          <a:noFill/>
        </p:spPr>
      </p:pic>
      <p:pic>
        <p:nvPicPr>
          <p:cNvPr id="19" name="Picture 6" descr="http://img2.wikia.nocookie.net/__cb20100307223057/losinmaduros/es/images/a/a6/Igua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6157" y="2671150"/>
            <a:ext cx="792087" cy="792088"/>
          </a:xfrm>
          <a:prstGeom prst="rect">
            <a:avLst/>
          </a:prstGeom>
          <a:noFill/>
        </p:spPr>
      </p:pic>
      <p:pic>
        <p:nvPicPr>
          <p:cNvPr id="1026" name="Picture 2" descr="C:\Users\Felipe\Downloads\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298" y="4509120"/>
            <a:ext cx="3240263" cy="215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771800" y="196210"/>
            <a:ext cx="6192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Are </a:t>
            </a:r>
            <a:r>
              <a:rPr lang="en-US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you</a:t>
            </a:r>
            <a:r>
              <a:rPr lang="es-CO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</a:t>
            </a:r>
            <a:r>
              <a:rPr lang="es-CO" sz="32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tired</a:t>
            </a:r>
            <a:r>
              <a:rPr lang="es-CO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</a:t>
            </a:r>
            <a:r>
              <a:rPr lang="es-CO" sz="32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about</a:t>
            </a:r>
            <a:r>
              <a:rPr lang="es-CO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</a:t>
            </a:r>
            <a:r>
              <a:rPr lang="es-CO" sz="32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having</a:t>
            </a:r>
            <a:r>
              <a:rPr lang="es-CO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</a:t>
            </a:r>
            <a:r>
              <a:rPr lang="es-CO" sz="32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waste</a:t>
            </a:r>
            <a:r>
              <a:rPr lang="es-CO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</a:t>
            </a:r>
            <a:r>
              <a:rPr lang="es-CO" sz="32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plastics</a:t>
            </a:r>
            <a:r>
              <a:rPr lang="es-CO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</a:t>
            </a:r>
            <a:r>
              <a:rPr lang="es-CO" sz="32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all</a:t>
            </a:r>
            <a:r>
              <a:rPr lang="es-CO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</a:t>
            </a:r>
            <a:r>
              <a:rPr lang="es-CO" sz="32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arround</a:t>
            </a:r>
            <a:r>
              <a:rPr lang="es-CO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?</a:t>
            </a:r>
            <a:endParaRPr lang="es-ES_tradnl" sz="32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8" name="Picture 2" descr="http://img-ipad.lisisoft.com/img/2/3/2384-1-warning-plastics-inside!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0309" y="4175434"/>
            <a:ext cx="1398155" cy="239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490875"/>
            <a:ext cx="4824536" cy="236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https://encrypted-tbn2.gstatic.com/images?q=tbn:ANd9GcSBPdTeQtiaKzDsRdvvuGdEoaPj9Bwo1Ns_TA19V4c9LCkkMOJwa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525987"/>
            <a:ext cx="3103996" cy="233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s://encrypted-tbn2.gstatic.com/images?q=tbn:ANd9GcS6g_MbogV1d3Xivtc16JRr8-wTLGbiZMdQbzDNIDi8Xhij-TD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28510" y="4185223"/>
            <a:ext cx="2835778" cy="212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204295"/>
            <a:ext cx="38195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173890"/>
            <a:ext cx="2659836" cy="109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587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elipe\Downloads\65_13632642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65" y="1478526"/>
            <a:ext cx="5442048" cy="361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9 Conector recto"/>
          <p:cNvCxnSpPr/>
          <p:nvPr/>
        </p:nvCxnSpPr>
        <p:spPr>
          <a:xfrm>
            <a:off x="1907704" y="4005064"/>
            <a:ext cx="5328592" cy="129614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7 Conector recto"/>
          <p:cNvCxnSpPr>
            <a:stCxn id="4" idx="0"/>
          </p:cNvCxnSpPr>
          <p:nvPr/>
        </p:nvCxnSpPr>
        <p:spPr>
          <a:xfrm flipH="1">
            <a:off x="1907704" y="2564904"/>
            <a:ext cx="5534534" cy="144016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0171" y="404664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s-CO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The</a:t>
            </a:r>
            <a:r>
              <a:rPr lang="es-CO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</a:t>
            </a:r>
            <a:r>
              <a:rPr lang="es-CO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pain</a:t>
            </a:r>
            <a:r>
              <a:rPr lang="es-CO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of </a:t>
            </a:r>
            <a:r>
              <a:rPr lang="es-CO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our</a:t>
            </a:r>
            <a:r>
              <a:rPr lang="es-CO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</a:t>
            </a:r>
            <a:r>
              <a:rPr lang="es-CO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Customers</a:t>
            </a:r>
            <a:r>
              <a:rPr lang="es-CO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.</a:t>
            </a:r>
            <a:br>
              <a:rPr lang="es-CO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</a:br>
            <a:endParaRPr lang="es-ES_tradnl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3 Elipse"/>
          <p:cNvSpPr/>
          <p:nvPr/>
        </p:nvSpPr>
        <p:spPr>
          <a:xfrm>
            <a:off x="6084168" y="2564904"/>
            <a:ext cx="2716140" cy="2736304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179512" y="5517232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The</a:t>
            </a:r>
            <a:r>
              <a:rPr lang="es-CO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extended </a:t>
            </a:r>
            <a:r>
              <a:rPr lang="es-CO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environmental</a:t>
            </a:r>
            <a:r>
              <a:rPr lang="es-CO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</a:t>
            </a:r>
            <a:r>
              <a:rPr lang="es-CO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R</a:t>
            </a:r>
            <a:r>
              <a:rPr lang="es-CO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esponsibility</a:t>
            </a:r>
            <a:endParaRPr lang="es-ES_tradnl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27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CuadroTexto"/>
          <p:cNvSpPr txBox="1"/>
          <p:nvPr/>
        </p:nvSpPr>
        <p:spPr>
          <a:xfrm>
            <a:off x="4366320" y="171219"/>
            <a:ext cx="47525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Valuing</a:t>
            </a:r>
            <a:r>
              <a:rPr lang="es-CO" sz="3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non </a:t>
            </a:r>
            <a:r>
              <a:rPr lang="es-CO" sz="32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recycable</a:t>
            </a:r>
            <a:r>
              <a:rPr lang="es-CO" sz="3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</a:t>
            </a:r>
          </a:p>
          <a:p>
            <a:r>
              <a:rPr lang="es-CO" sz="32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waste</a:t>
            </a:r>
            <a:r>
              <a:rPr lang="es-CO" sz="32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</a:t>
            </a:r>
            <a:r>
              <a:rPr lang="es-CO" sz="32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plastics</a:t>
            </a:r>
            <a:r>
              <a:rPr lang="es-CO" sz="3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</a:t>
            </a:r>
            <a:r>
              <a:rPr lang="es-CO" sz="32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trough</a:t>
            </a:r>
            <a:r>
              <a:rPr lang="es-CO" sz="3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</a:t>
            </a:r>
            <a:r>
              <a:rPr lang="es-CO" sz="32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an</a:t>
            </a:r>
            <a:endParaRPr lang="es-CO" sz="32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  <a:p>
            <a:r>
              <a:rPr lang="es-CO" sz="3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Eco </a:t>
            </a:r>
            <a:r>
              <a:rPr lang="es-CO" sz="32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friendly</a:t>
            </a:r>
            <a:r>
              <a:rPr lang="es-CO" sz="3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</a:t>
            </a:r>
            <a:r>
              <a:rPr lang="es-CO" sz="3200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process</a:t>
            </a:r>
            <a:endParaRPr lang="es-CO" sz="32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  <a:p>
            <a:endParaRPr lang="es-ES_tradnl" sz="32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2050" name="Picture 2" descr="D:\Dropbox\Plasticombustibles Compartido\Registro fotográfico\30-05-2015\DSC05019.JPG"/>
          <p:cNvPicPr>
            <a:picLocks noChangeAspect="1" noChangeArrowheads="1"/>
          </p:cNvPicPr>
          <p:nvPr/>
        </p:nvPicPr>
        <p:blipFill>
          <a:blip r:embed="rId2" cstate="print"/>
          <a:srcRect b="4560"/>
          <a:stretch>
            <a:fillRect/>
          </a:stretch>
        </p:blipFill>
        <p:spPr bwMode="auto">
          <a:xfrm>
            <a:off x="985929" y="1916832"/>
            <a:ext cx="6925816" cy="4392488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107504" y="260648"/>
            <a:ext cx="4074867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Our</a:t>
            </a:r>
            <a:r>
              <a:rPr lang="es-CO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</a:t>
            </a:r>
            <a:r>
              <a:rPr lang="es-CO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Solution</a:t>
            </a:r>
            <a:endParaRPr lang="es-ES_tradnl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95148"/>
            <a:ext cx="2088232" cy="86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9657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7534" y="1484783"/>
            <a:ext cx="6654825" cy="517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331640" y="277501"/>
            <a:ext cx="648072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1 kg </a:t>
            </a:r>
            <a:r>
              <a:rPr lang="es-CO" sz="32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Plastic</a:t>
            </a:r>
            <a:r>
              <a:rPr lang="es-CO" sz="32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</a:t>
            </a:r>
            <a:r>
              <a:rPr lang="es-CO" sz="3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= 1 </a:t>
            </a:r>
            <a:r>
              <a:rPr lang="es-CO" sz="32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lt</a:t>
            </a:r>
            <a:r>
              <a:rPr lang="es-CO" sz="3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Light </a:t>
            </a:r>
            <a:r>
              <a:rPr lang="es-CO" sz="32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Crude</a:t>
            </a:r>
            <a:r>
              <a:rPr lang="es-CO" sz="3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</a:t>
            </a:r>
            <a:r>
              <a:rPr lang="es-CO" sz="32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Oil</a:t>
            </a:r>
            <a:endParaRPr lang="es-CO" sz="3200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  <a:p>
            <a:pPr algn="ctr"/>
            <a:r>
              <a:rPr lang="es-CO" sz="20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35 % </a:t>
            </a:r>
            <a:r>
              <a:rPr lang="es-CO" sz="20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Gasoline</a:t>
            </a:r>
            <a:r>
              <a:rPr lang="es-CO" sz="20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, 40 % Diesel </a:t>
            </a:r>
            <a:r>
              <a:rPr lang="es-CO" sz="20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Oil</a:t>
            </a:r>
            <a:endParaRPr lang="es-CO" sz="2000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  <a:p>
            <a:pPr algn="ctr"/>
            <a:endParaRPr lang="es-CO" sz="32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  <a:p>
            <a:pPr algn="ctr"/>
            <a:endParaRPr lang="es-ES_tradnl" sz="32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57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Procesos\Pirolisis\Ventures 1\image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24965"/>
            <a:ext cx="6192264" cy="310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83568" y="171219"/>
            <a:ext cx="770485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Only</a:t>
            </a:r>
            <a:r>
              <a:rPr lang="es-CO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in </a:t>
            </a:r>
            <a:r>
              <a:rPr lang="es-CO" sz="24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Bogota</a:t>
            </a:r>
            <a:endParaRPr lang="es-CO" sz="2400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  <a:p>
            <a:r>
              <a:rPr lang="es-CO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	</a:t>
            </a:r>
            <a:r>
              <a:rPr lang="es-CO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7000 ton/</a:t>
            </a:r>
            <a:r>
              <a:rPr lang="es-CO" sz="24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day</a:t>
            </a:r>
            <a:r>
              <a:rPr lang="es-CO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Total </a:t>
            </a:r>
            <a:r>
              <a:rPr lang="es-CO" sz="24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wastes</a:t>
            </a:r>
            <a:r>
              <a:rPr lang="es-CO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. </a:t>
            </a:r>
          </a:p>
          <a:p>
            <a:r>
              <a:rPr lang="es-CO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	10 % </a:t>
            </a:r>
            <a:r>
              <a:rPr lang="es-CO" sz="24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Plastic</a:t>
            </a:r>
            <a:r>
              <a:rPr lang="es-CO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</a:t>
            </a:r>
            <a:r>
              <a:rPr lang="es-CO" sz="24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waste</a:t>
            </a:r>
            <a:endParaRPr lang="es-CO" sz="2400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  <a:p>
            <a:r>
              <a:rPr lang="es-CO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	</a:t>
            </a:r>
            <a:r>
              <a:rPr lang="es-CO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700 ton/</a:t>
            </a:r>
            <a:r>
              <a:rPr lang="es-CO" sz="24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day</a:t>
            </a:r>
            <a:endParaRPr lang="es-CO" sz="2400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  <a:p>
            <a:r>
              <a:rPr lang="es-CO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	</a:t>
            </a:r>
            <a:r>
              <a:rPr lang="es-CO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140 </a:t>
            </a:r>
            <a:r>
              <a:rPr lang="es-CO" sz="24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Plants</a:t>
            </a:r>
            <a:r>
              <a:rPr lang="es-CO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of 5 ton/</a:t>
            </a:r>
            <a:r>
              <a:rPr lang="es-CO" sz="24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day</a:t>
            </a:r>
            <a:endParaRPr lang="es-CO" sz="2400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  <a:p>
            <a:r>
              <a:rPr lang="es-CO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	</a:t>
            </a:r>
            <a:r>
              <a:rPr lang="es-CO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140.000</a:t>
            </a:r>
            <a:r>
              <a:rPr lang="es-CO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gal/</a:t>
            </a:r>
            <a:r>
              <a:rPr lang="es-CO" sz="24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day</a:t>
            </a:r>
            <a:r>
              <a:rPr lang="es-CO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.</a:t>
            </a:r>
            <a:endParaRPr lang="es-CO" sz="2400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  <a:p>
            <a:r>
              <a:rPr lang="es-CO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	</a:t>
            </a:r>
            <a:r>
              <a:rPr lang="es-CO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USD $  350.000/</a:t>
            </a:r>
            <a:r>
              <a:rPr lang="es-CO" sz="24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day</a:t>
            </a:r>
            <a:endParaRPr lang="es-CO" sz="2400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  <a:p>
            <a:r>
              <a:rPr lang="es-CO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	</a:t>
            </a:r>
            <a:r>
              <a:rPr lang="es-CO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USD $ 84.000.000 per </a:t>
            </a:r>
            <a:r>
              <a:rPr lang="es-CO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year</a:t>
            </a:r>
            <a:r>
              <a:rPr lang="es-CO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.</a:t>
            </a:r>
            <a:r>
              <a:rPr lang="es-CO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			</a:t>
            </a:r>
            <a:endParaRPr lang="es-CO" sz="24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  <a:p>
            <a:endParaRPr lang="es-ES_tradnl" sz="24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64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83568" y="171219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Competition</a:t>
            </a:r>
            <a:endParaRPr lang="es-CO" sz="2400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  <a:p>
            <a:endParaRPr lang="es-CO" sz="2400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  <a:p>
            <a:r>
              <a:rPr lang="es-CO" sz="24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What</a:t>
            </a:r>
            <a:r>
              <a:rPr lang="es-CO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</a:t>
            </a:r>
            <a:r>
              <a:rPr lang="es-CO" sz="24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we</a:t>
            </a:r>
            <a:r>
              <a:rPr lang="es-CO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do</a:t>
            </a:r>
            <a:endParaRPr lang="es-CO" sz="24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  <a:p>
            <a:endParaRPr lang="es-ES_tradnl" sz="24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4098" name="Picture 2" descr="C:\Procesos\Pirolisis\Fotos\Basura Expandida\DSC05229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" t="4581" r="21288" b="6503"/>
          <a:stretch/>
        </p:blipFill>
        <p:spPr bwMode="auto">
          <a:xfrm>
            <a:off x="668159" y="1628800"/>
            <a:ext cx="3111754" cy="226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Procesos\Pirolisis\Fotos\DSC00426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594" y="692696"/>
            <a:ext cx="229684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Flecha derecha"/>
          <p:cNvSpPr/>
          <p:nvPr/>
        </p:nvSpPr>
        <p:spPr>
          <a:xfrm>
            <a:off x="4427984" y="2348880"/>
            <a:ext cx="1080120" cy="5400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8 CuadroTexto"/>
          <p:cNvSpPr txBox="1"/>
          <p:nvPr/>
        </p:nvSpPr>
        <p:spPr>
          <a:xfrm>
            <a:off x="611560" y="4293096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What</a:t>
            </a:r>
            <a:r>
              <a:rPr lang="es-CO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</a:t>
            </a:r>
            <a:r>
              <a:rPr lang="es-CO" sz="24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They</a:t>
            </a:r>
            <a:r>
              <a:rPr lang="es-CO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do</a:t>
            </a:r>
            <a:endParaRPr lang="es-CO" sz="24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  <a:p>
            <a:endParaRPr lang="es-ES_tradnl" sz="24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4100" name="Picture 4" descr="C:\Users\Felipe\Downloads\bigstock-Plastic-Bottle-Caps-4958351-590x3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78" y="4869160"/>
            <a:ext cx="311554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Flecha derecha"/>
          <p:cNvSpPr/>
          <p:nvPr/>
        </p:nvSpPr>
        <p:spPr>
          <a:xfrm>
            <a:off x="4256348" y="5301208"/>
            <a:ext cx="1080120" cy="5400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26" name="Picture 2" descr="C:\Users\Felipe\Downloads\cano-de-polietileno-para-riego-de-12-pulgada-x100-mts-k-25-13041-MLA20070570458_032014-F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858" y="4653136"/>
            <a:ext cx="2276581" cy="175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86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83568" y="171219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Our</a:t>
            </a:r>
            <a:r>
              <a:rPr lang="es-CO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</a:t>
            </a:r>
            <a:r>
              <a:rPr lang="es-CO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Product</a:t>
            </a:r>
            <a:r>
              <a:rPr lang="es-CO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.</a:t>
            </a:r>
          </a:p>
          <a:p>
            <a:r>
              <a:rPr lang="es-CO" sz="24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Our</a:t>
            </a:r>
            <a:r>
              <a:rPr lang="es-CO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</a:t>
            </a:r>
            <a:r>
              <a:rPr lang="es-CO" sz="24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product</a:t>
            </a:r>
            <a:r>
              <a:rPr lang="es-CO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</a:t>
            </a:r>
            <a:r>
              <a:rPr lang="es-CO" sz="24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is</a:t>
            </a:r>
            <a:r>
              <a:rPr lang="es-CO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</a:t>
            </a:r>
            <a:r>
              <a:rPr lang="es-CO" sz="24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an</a:t>
            </a:r>
            <a:r>
              <a:rPr lang="es-CO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</a:t>
            </a:r>
            <a:r>
              <a:rPr lang="es-CO" sz="24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environmental</a:t>
            </a:r>
            <a:r>
              <a:rPr lang="es-CO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</a:t>
            </a:r>
            <a:r>
              <a:rPr lang="es-CO" sz="24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solution</a:t>
            </a:r>
            <a:r>
              <a:rPr lang="es-CO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to </a:t>
            </a:r>
            <a:r>
              <a:rPr lang="es-CO" sz="24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problems</a:t>
            </a:r>
            <a:r>
              <a:rPr lang="es-CO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</a:t>
            </a:r>
            <a:r>
              <a:rPr lang="es-CO" sz="24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such</a:t>
            </a:r>
            <a:r>
              <a:rPr lang="es-CO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as </a:t>
            </a:r>
            <a:r>
              <a:rPr lang="es-CO" sz="24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the</a:t>
            </a:r>
            <a:r>
              <a:rPr lang="es-CO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</a:t>
            </a:r>
            <a:r>
              <a:rPr lang="es-CO" sz="24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disposition</a:t>
            </a:r>
            <a:r>
              <a:rPr lang="es-CO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of non </a:t>
            </a:r>
            <a:r>
              <a:rPr lang="es-CO" sz="24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recyclable</a:t>
            </a:r>
            <a:r>
              <a:rPr lang="es-CO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</a:t>
            </a:r>
            <a:r>
              <a:rPr lang="es-CO" sz="24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plastics</a:t>
            </a:r>
            <a:r>
              <a:rPr lang="es-CO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.			</a:t>
            </a:r>
            <a:endParaRPr lang="es-CO" sz="24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  <a:p>
            <a:endParaRPr lang="es-ES_tradnl" sz="24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5122" name="Picture 2" descr="C:\Users\Felipe\Dropbox (DrCalderonLabs)\Pirolizador de 80 x 240\Vista 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5" t="16735" r="11139" b="5802"/>
          <a:stretch/>
        </p:blipFill>
        <p:spPr bwMode="auto">
          <a:xfrm>
            <a:off x="545595" y="1572822"/>
            <a:ext cx="8058853" cy="500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27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176</Words>
  <Application>Microsoft Office PowerPoint</Application>
  <PresentationFormat>Presentación en pantalla (4:3)</PresentationFormat>
  <Paragraphs>44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15" baseType="lpstr">
      <vt:lpstr>Tema de Office</vt:lpstr>
      <vt:lpstr>1_Tema de Office</vt:lpstr>
      <vt:lpstr>A Project for Cleaning the World</vt:lpstr>
      <vt:lpstr>Presentación de PowerPoint</vt:lpstr>
      <vt:lpstr>Presentación de PowerPoint</vt:lpstr>
      <vt:lpstr>The pain of our Customers.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Windows 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Gustavo</dc:creator>
  <cp:lastModifiedBy>Felipe Calderón</cp:lastModifiedBy>
  <cp:revision>44</cp:revision>
  <dcterms:created xsi:type="dcterms:W3CDTF">2015-11-05T05:29:16Z</dcterms:created>
  <dcterms:modified xsi:type="dcterms:W3CDTF">2015-11-25T17:37:06Z</dcterms:modified>
</cp:coreProperties>
</file>